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1.xml" ContentType="application/vnd.openxmlformats-officedocument.theme+xml"/>
  <Override PartName="/ppt/media/image9.png" ContentType="image/png"/>
  <Override PartName="/ppt/media/image8.png" ContentType="image/png"/>
  <Override PartName="/ppt/media/image6.png" ContentType="image/png"/>
  <Override PartName="/ppt/media/image5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Arial"/>
              </a:rPr>
              <a:t>Seventh Outline Level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lang="en-US" sz="1400">
                <a:latin typeface="Times New Roman"/>
              </a:rPr>
              <a:t>&lt;date/time&gt;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1400">
                <a:latin typeface="Times New Roman"/>
              </a:rPr>
              <a:t>&lt;footer&gt;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70421DF0-D929-4AE3-A832-0BDB49F84AC2}" type="slidenum">
              <a:rPr lang="en-US" sz="1400">
                <a:latin typeface="Times New Roman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60"/>
            <a:ext cx="10076400" cy="7559640"/>
          </a:xfrm>
          <a:prstGeom prst="rect">
            <a:avLst/>
          </a:prstGeom>
          <a:ln>
            <a:noFill/>
          </a:ln>
        </p:spPr>
      </p:pic>
      <p:sp>
        <p:nvSpPr>
          <p:cNvPr id="40" name="TextShape 1"/>
          <p:cNvSpPr txBox="1"/>
          <p:nvPr/>
        </p:nvSpPr>
        <p:spPr>
          <a:xfrm>
            <a:off x="324360" y="274320"/>
            <a:ext cx="9071640" cy="1516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800">
                <a:solidFill>
                  <a:srgbClr val="0000ff"/>
                </a:solidFill>
                <a:latin typeface="Arial"/>
              </a:rPr>
              <a:t>CSCI 6900: MMD Final Project:</a:t>
            </a:r>
            <a:endParaRPr/>
          </a:p>
          <a:p>
            <a:pPr algn="ctr"/>
            <a:r>
              <a:rPr lang="en-US" sz="4800">
                <a:solidFill>
                  <a:srgbClr val="0000ff"/>
                </a:solidFill>
                <a:latin typeface="Arial"/>
              </a:rPr>
              <a:t>Stay Alert! The Ford Challenge</a:t>
            </a:r>
            <a:endParaRPr/>
          </a:p>
        </p:txBody>
      </p:sp>
      <p:sp>
        <p:nvSpPr>
          <p:cNvPr id="41" name="TextShape 2"/>
          <p:cNvSpPr txBox="1"/>
          <p:nvPr/>
        </p:nvSpPr>
        <p:spPr>
          <a:xfrm>
            <a:off x="548640" y="1790640"/>
            <a:ext cx="9052560" cy="1681560"/>
          </a:xfrm>
          <a:prstGeom prst="rect">
            <a:avLst/>
          </a:prstGeom>
        </p:spPr>
        <p:txBody>
          <a:bodyPr lIns="90000" rIns="90000" tIns="45000" bIns="45000"/>
          <a:p>
            <a:pPr algn="ctr"/>
            <a:r>
              <a:rPr lang="en-US" sz="2800">
                <a:solidFill>
                  <a:srgbClr val="000000"/>
                </a:solidFill>
                <a:latin typeface="Arial"/>
              </a:rPr>
              <a:t>By</a:t>
            </a:r>
            <a:endParaRPr/>
          </a:p>
          <a:p>
            <a:pPr algn="ctr"/>
            <a:r>
              <a:rPr lang="en-US" sz="2800">
                <a:solidFill>
                  <a:srgbClr val="000000"/>
                </a:solidFill>
                <a:latin typeface="Arial"/>
              </a:rPr>
              <a:t>Madhura Gadgil</a:t>
            </a:r>
            <a:endParaRPr/>
          </a:p>
          <a:p>
            <a:pPr algn="ctr"/>
            <a:r>
              <a:rPr lang="en-US" sz="2800">
                <a:solidFill>
                  <a:srgbClr val="000000"/>
                </a:solidFill>
                <a:latin typeface="Arial"/>
              </a:rPr>
              <a:t>Moumita Das</a:t>
            </a:r>
            <a:endParaRPr/>
          </a:p>
          <a:p>
            <a:pPr algn="ctr"/>
            <a:r>
              <a:rPr lang="en-US" sz="2800">
                <a:solidFill>
                  <a:srgbClr val="000000"/>
                </a:solidFill>
                <a:latin typeface="Arial"/>
              </a:rPr>
              <a:t>Sanath Bhat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60"/>
            <a:ext cx="10076400" cy="7559640"/>
          </a:xfrm>
          <a:prstGeom prst="rect">
            <a:avLst/>
          </a:prstGeom>
          <a:ln>
            <a:noFill/>
          </a:ln>
        </p:spPr>
      </p:pic>
      <p:sp>
        <p:nvSpPr>
          <p:cNvPr id="43" name="TextShape 1"/>
          <p:cNvSpPr txBox="1"/>
          <p:nvPr/>
        </p:nvSpPr>
        <p:spPr>
          <a:xfrm>
            <a:off x="504000" y="1769040"/>
            <a:ext cx="9071640" cy="501372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Driving while not alert can be deadly!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The objective of this challenge is to design a classifier that can detect whether the driver is alert or not using data that was acquired while driving.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Data includes 3 types of features: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Vehicular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Environment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Physiological</a:t>
            </a:r>
            <a:endParaRPr/>
          </a:p>
        </p:txBody>
      </p:sp>
      <p:sp>
        <p:nvSpPr>
          <p:cNvPr id="44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800">
                <a:solidFill>
                  <a:srgbClr val="0000ff"/>
                </a:solidFill>
                <a:latin typeface="Arial"/>
              </a:rPr>
              <a:t>Problem Definition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60"/>
            <a:ext cx="10076400" cy="7559640"/>
          </a:xfrm>
          <a:prstGeom prst="rect">
            <a:avLst/>
          </a:prstGeom>
          <a:ln>
            <a:noFill/>
          </a:ln>
        </p:spPr>
      </p:pic>
      <p:sp>
        <p:nvSpPr>
          <p:cNvPr id="46" name="TextShape 1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Training data: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Results of 500 'trials' of driving from about 100 drivers of both genders, different age and ethnic backgrounds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Each trial has about 2 minutes of sequential data recorded every 100ms =&gt; approx 2*60*10 = 1200 readings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Total data rows = 604330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Total data columns = 33</a:t>
            </a:r>
            <a:endParaRPr/>
          </a:p>
        </p:txBody>
      </p:sp>
      <p:sp>
        <p:nvSpPr>
          <p:cNvPr id="47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800">
                <a:solidFill>
                  <a:srgbClr val="0000ff"/>
                </a:solidFill>
                <a:latin typeface="Arial"/>
              </a:rPr>
              <a:t>Data</a:t>
            </a:r>
            <a:endParaRPr/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60"/>
            <a:ext cx="10076400" cy="7559640"/>
          </a:xfrm>
          <a:prstGeom prst="rect">
            <a:avLst/>
          </a:prstGeom>
          <a:ln>
            <a:noFill/>
          </a:ln>
        </p:spPr>
      </p:pic>
      <p:sp>
        <p:nvSpPr>
          <p:cNvPr id="49" name="TextShape 1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lang="en-US" sz="4800">
                <a:latin typeface="Arial"/>
              </a:rPr>
              <a:t>Structure of data</a:t>
            </a:r>
            <a:endParaRPr/>
          </a:p>
        </p:txBody>
      </p:sp>
      <p:sp>
        <p:nvSpPr>
          <p:cNvPr id="50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800">
                <a:solidFill>
                  <a:srgbClr val="0000ff"/>
                </a:solidFill>
                <a:latin typeface="Arial"/>
              </a:rPr>
              <a:t>Data</a:t>
            </a:r>
            <a:endParaRPr/>
          </a:p>
        </p:txBody>
      </p:sp>
      <p:graphicFrame>
        <p:nvGraphicFramePr>
          <p:cNvPr id="51" name="Table 3"/>
          <p:cNvGraphicFramePr/>
          <p:nvPr/>
        </p:nvGraphicFramePr>
        <p:xfrm>
          <a:off x="1020600" y="2487600"/>
          <a:ext cx="8915040" cy="2165040"/>
        </p:xfrm>
        <a:graphic>
          <a:graphicData uri="http://schemas.openxmlformats.org/drawingml/2006/table">
            <a:tbl>
              <a:tblPr/>
              <a:tblGrid>
                <a:gridCol w="635400"/>
                <a:gridCol w="1420920"/>
                <a:gridCol w="1046160"/>
                <a:gridCol w="1592640"/>
                <a:gridCol w="1780200"/>
                <a:gridCol w="1414080"/>
              </a:tblGrid>
              <a:tr h="869760"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Trial ID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Observation No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Is Alert?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(0/1)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P1...P8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(Physiological data)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E1...E11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(Environmental Data)</a:t>
                      </a:r>
                      <a:endParaRPr/>
                    </a:p>
                  </a:txBody>
                  <a:tcPr/>
                </a:tc>
                <a:tc>
                  <a:txBody>
                    <a:bodyPr lIns="90000" rIns="90000" tIns="46800" bIns="46800"/>
                    <a:p>
                      <a:pPr algn="ctr"/>
                      <a:r>
                        <a:rPr lang="en-US">
                          <a:latin typeface="Arial"/>
                        </a:rPr>
                        <a:t>V1...V11</a:t>
                      </a:r>
                      <a:endParaRPr/>
                    </a:p>
                    <a:p>
                      <a:pPr algn="ctr"/>
                      <a:r>
                        <a:rPr lang="en-US">
                          <a:latin typeface="Arial"/>
                        </a:rPr>
                        <a:t>(Vehicular Data)</a:t>
                      </a:r>
                      <a:endParaRPr/>
                    </a:p>
                    <a:p>
                      <a:pPr algn="ctr"/>
                      <a:endParaRPr/>
                    </a:p>
                  </a:txBody>
                  <a:tcPr/>
                </a:tc>
              </a:tr>
              <a:tr h="432000">
                <a:tc>
                  <a:tcPr/>
                </a:tc>
                <a:tc>
                  <a:tcPr/>
                </a:tc>
                <a:tc>
                  <a:tcPr/>
                </a:tc>
                <a:tc>
                  <a:tcPr/>
                </a:tc>
                <a:tc>
                  <a:tcPr/>
                </a:tc>
                <a:tc>
                  <a:tcPr/>
                </a:tc>
              </a:tr>
              <a:tr h="432000">
                <a:tc>
                  <a:tcPr/>
                </a:tc>
                <a:tc>
                  <a:tcPr/>
                </a:tc>
                <a:tc>
                  <a:tcPr/>
                </a:tc>
                <a:tc>
                  <a:tcPr/>
                </a:tc>
                <a:tc>
                  <a:tcPr/>
                </a:tc>
                <a:tc>
                  <a:tcPr/>
                </a:tc>
              </a:tr>
              <a:tr h="431640">
                <a:tc>
                  <a:tcPr/>
                </a:tc>
                <a:tc>
                  <a:tcPr/>
                </a:tc>
                <a:tc>
                  <a:tcPr/>
                </a:tc>
                <a:tc>
                  <a:tcPr/>
                </a:tc>
                <a:tc>
                  <a:tcPr/>
                </a:tc>
                <a:tc>
                  <a:tcPr/>
                </a:tc>
              </a:tr>
            </a:tbl>
          </a:graphicData>
        </a:graphic>
      </p:graphicFrame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60"/>
            <a:ext cx="10076400" cy="7559640"/>
          </a:xfrm>
          <a:prstGeom prst="rect">
            <a:avLst/>
          </a:prstGeom>
          <a:ln>
            <a:noFill/>
          </a:ln>
        </p:spPr>
      </p:pic>
      <p:sp>
        <p:nvSpPr>
          <p:cNvPr id="53" name="TextShape 1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Testing data: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About 100 trials of about 2 minutes of sequential data recorded every 100ms =&gt; approx 2*60*10 = 1200 readings per trial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Total data rows = 120840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Total data columns = 33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Testing data has a '?' in the IsAlert column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</p:txBody>
      </p:sp>
      <p:sp>
        <p:nvSpPr>
          <p:cNvPr id="54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800">
                <a:solidFill>
                  <a:srgbClr val="0000ff"/>
                </a:solidFill>
                <a:latin typeface="Arial"/>
              </a:rPr>
              <a:t>Data</a:t>
            </a:r>
            <a:endParaRPr/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60"/>
            <a:ext cx="10076400" cy="7559640"/>
          </a:xfrm>
          <a:prstGeom prst="rect">
            <a:avLst/>
          </a:prstGeom>
          <a:ln>
            <a:noFill/>
          </a:ln>
        </p:spPr>
      </p:pic>
      <p:sp>
        <p:nvSpPr>
          <p:cNvPr id="56" name="TextShape 1"/>
          <p:cNvSpPr txBox="1"/>
          <p:nvPr/>
        </p:nvSpPr>
        <p:spPr>
          <a:xfrm>
            <a:off x="504000" y="1769040"/>
            <a:ext cx="9071640" cy="54694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We consider 3 measurement statistics</a:t>
            </a: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1. AUC ROC: Area Under Curve of Receiver Operating Characteristics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Maximize True +ve rate / False +ve rate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Chosen by the posters of the competition as it specifically suits the domain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2. Accuracy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Maximize True +ve and True -ve rate</a:t>
            </a:r>
            <a:endParaRPr/>
          </a:p>
          <a:p>
            <a:pPr>
              <a:buSzPct val="45000"/>
              <a:buFont typeface="StarSymbol"/>
              <a:buChar char=""/>
            </a:pPr>
            <a:endParaRPr/>
          </a:p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F1 Score</a:t>
            </a:r>
            <a:endParaRPr/>
          </a:p>
          <a:p>
            <a:pPr lvl="1"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Harmonic mean of Precision and Recall</a:t>
            </a:r>
            <a:endParaRPr/>
          </a:p>
        </p:txBody>
      </p:sp>
      <p:sp>
        <p:nvSpPr>
          <p:cNvPr id="57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800">
                <a:solidFill>
                  <a:srgbClr val="0000ff"/>
                </a:solidFill>
                <a:latin typeface="Arial"/>
              </a:rPr>
              <a:t>Measuring model effectiveness</a:t>
            </a:r>
            <a:endParaRPr/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360"/>
            <a:ext cx="10076400" cy="7559640"/>
          </a:xfrm>
          <a:prstGeom prst="rect">
            <a:avLst/>
          </a:prstGeom>
          <a:ln>
            <a:noFill/>
          </a:ln>
        </p:spPr>
      </p:pic>
      <p:sp>
        <p:nvSpPr>
          <p:cNvPr id="59" name="TextShape 1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Arial"/>
              </a:rPr>
              <a:t>First place : </a:t>
            </a:r>
            <a:endParaRPr/>
          </a:p>
        </p:txBody>
      </p:sp>
      <p:sp>
        <p:nvSpPr>
          <p:cNvPr id="60" name="TextShape 2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800">
                <a:solidFill>
                  <a:srgbClr val="0000ff"/>
                </a:solidFill>
                <a:latin typeface="Arial"/>
              </a:rPr>
              <a:t>Previous Work</a:t>
            </a:r>
            <a:endParaRPr/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